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81" r:id="rId12"/>
    <p:sldId id="282" r:id="rId13"/>
    <p:sldId id="283" r:id="rId14"/>
    <p:sldId id="266" r:id="rId15"/>
    <p:sldId id="267" r:id="rId16"/>
    <p:sldId id="280" r:id="rId17"/>
    <p:sldId id="279" r:id="rId18"/>
    <p:sldId id="275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93D8-3BCB-4362-898E-DA9581B25DA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297B-B8EB-492A-8CFE-CA84CE5563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37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D5D9-7F63-49DB-B3E5-905862EFEB9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2117-1CB2-4336-A329-4596DD83BB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2C91-0E01-4C9E-B789-44535BEC467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475F6-7220-461B-B30A-6290EF4CDA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6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B996-4226-4DA1-9880-A3EE1DB19C7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E54F8-258A-4934-B774-05C2D656AD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34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0A20-C212-4E0D-8ABC-496940C6C41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B3A7-2520-41F0-922E-E361C32EEE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88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1BF8-F4A6-4356-B6FE-8E40E1411A3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733A-7753-4CB1-92E9-4B97826EFF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8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84F7-8761-4D5C-AB56-D3AD74A181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A625-DC6A-4CF0-B9DA-36EE659B58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9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B9A5-5AA4-420B-BC7A-6DC93AD0CC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D21D-08D3-409B-9B92-9FACF61E19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B0FF-6B25-42BA-A1F9-A939FE072E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84F25-B8DD-4E80-BB06-1878BE5CE9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74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61C7-FD7F-480D-A62C-26E497409C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3E7D0-6D31-4BE6-A413-8B6E4145DA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2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4965-B82A-46DA-B975-B3901DDF8A1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9F384-D852-4B29-B9FE-5D42BB3187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40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8E6A83-9A5B-4420-879C-5B93E40ED2A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D5DC1-E508-419B-B3DA-25DFE0EF01F6}" type="slidenum">
              <a:rPr lang="cs-CZ" altLang="cs-CZ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rako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ssrako@issrako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srako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zena.Rojikova@issrako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napmi\Plocha\sko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12776"/>
            <a:ext cx="6972300" cy="478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260648"/>
            <a:ext cx="770485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INTEGROVANÁ STŘEDNÍ </a:t>
            </a:r>
            <a:r>
              <a:rPr lang="cs-CZ" sz="3200" b="1" dirty="0" smtClean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 </a:t>
            </a:r>
            <a:r>
              <a:rPr lang="cs-CZ" sz="3200" b="1" dirty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RAKOVNÍK,</a:t>
            </a:r>
          </a:p>
          <a:p>
            <a:pPr algn="ctr">
              <a:defRPr/>
            </a:pPr>
            <a:r>
              <a:rPr lang="cs-CZ" sz="3200" b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Lubenská</a:t>
            </a:r>
            <a:r>
              <a:rPr lang="cs-CZ" sz="3200" b="1" dirty="0" smtClean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2309</a:t>
            </a:r>
            <a:r>
              <a:rPr lang="cs-CZ" sz="3200" b="1" dirty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269 01 RAKOVNÍK</a:t>
            </a:r>
          </a:p>
        </p:txBody>
      </p:sp>
    </p:spTree>
    <p:extLst>
      <p:ext uri="{BB962C8B-B14F-4D97-AF65-F5344CB8AC3E}">
        <p14:creationId xmlns:p14="http://schemas.microsoft.com/office/powerpoint/2010/main" val="38951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2282" y="257931"/>
            <a:ext cx="8510198" cy="193899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rámci projektů programu Erasmus+ se žáci školy zúčastňují zahraničních odborných stáží v Itálii. Tyto stáže jsou určeny pro žáky učebních oborů TRUHLÁŘ, KUCHAŘ – ČÍŠNÍK a maturitních studijních oborů CESTOVNÍ RUCH A STRAVOVACÍ SLUŽBY a PODNIKÁNÍ.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667500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79424" y="5748164"/>
            <a:ext cx="810090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Všichni účastníci zahraničních stáží získávají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Europassy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mobility využitelné v zahraničí.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2282" y="257931"/>
            <a:ext cx="8510198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Během zahraničních stáží získají účastníci cenné zkušenosti a poznatky, které pak mohou uplatnit na trhu práce. Během doprovodných aktivit mají mnoho skvělých zážitků.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Documents and Settings\knapmi\Plocha\er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27591"/>
            <a:ext cx="61467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napmi\Plocha\eras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6"/>
          <a:stretch/>
        </p:blipFill>
        <p:spPr bwMode="auto">
          <a:xfrm rot="21010737">
            <a:off x="706176" y="2123119"/>
            <a:ext cx="2527936" cy="41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napmi\Plocha\eras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1719" r="5225" b="10211"/>
          <a:stretch/>
        </p:blipFill>
        <p:spPr bwMode="auto">
          <a:xfrm rot="449696">
            <a:off x="6556583" y="1773195"/>
            <a:ext cx="2210937" cy="20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7931"/>
            <a:ext cx="8640960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Učni oboru truhlář si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zde mohli vyzkoušet jiné technologie a spolupráci s italskými partnery.</a:t>
            </a:r>
          </a:p>
        </p:txBody>
      </p:sp>
      <p:pic>
        <p:nvPicPr>
          <p:cNvPr id="2050" name="Picture 2" descr="C:\Documents and Settings\knapmi\Plocha\era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928"/>
            <a:ext cx="52673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napmi\Plocha\era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49434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7931"/>
            <a:ext cx="8640960" cy="120032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Kromě pizzy a tradičních italských těstovin se zde žáci naučí i připravovat mořské plody. Hodí se zkušenosti </a:t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provozu hotelů s hosty z různých zemí.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Documents and Settings\knapmi\Plocha\er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0607"/>
            <a:ext cx="4319824" cy="38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napmi\Plocha\eras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86" y="1458260"/>
            <a:ext cx="4565696" cy="50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napmi\Plocha\eras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509">
            <a:off x="2669040" y="2425132"/>
            <a:ext cx="2916024" cy="38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Žáci učebních oborů se každoročně zúčastňují odborných soutěží a dosahují </a:t>
            </a:r>
            <a:b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nich výborných výsledků.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Picture 2" descr="C:\Apache24\htdocs\images\truh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1830308"/>
            <a:ext cx="5960469" cy="4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7544" y="3986219"/>
            <a:ext cx="4572000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Naši učni oboru truhlář se pravidelně zúčastňují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soutěžních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přehlídek  stavebních řemesel SUSO a dosahují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na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nich vynikajících výsledků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cs-CZ" altLang="cs-CZ" sz="2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03">
            <a:off x="402626" y="2000202"/>
            <a:ext cx="4457700" cy="412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82611" y="2132856"/>
            <a:ext cx="4320480" cy="310854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altLang="cs-CZ" sz="2800" b="1" dirty="0" smtClean="0">
                <a:solidFill>
                  <a:srgbClr val="000000"/>
                </a:solidFill>
                <a:latin typeface="Arial" charset="0"/>
              </a:rPr>
              <a:t>Také učni </a:t>
            </a:r>
            <a:r>
              <a:rPr lang="cs-CZ" altLang="cs-CZ" sz="2800" b="1" dirty="0">
                <a:solidFill>
                  <a:srgbClr val="000000"/>
                </a:solidFill>
                <a:latin typeface="Arial" charset="0"/>
              </a:rPr>
              <a:t>oboru </a:t>
            </a:r>
            <a:r>
              <a:rPr lang="cs-CZ" altLang="cs-CZ" sz="2800" b="1" dirty="0" smtClean="0">
                <a:solidFill>
                  <a:srgbClr val="000000"/>
                </a:solidFill>
                <a:latin typeface="Arial" charset="0"/>
              </a:rPr>
              <a:t>zedník </a:t>
            </a:r>
            <a:r>
              <a:rPr lang="cs-CZ" altLang="cs-CZ" sz="2800" b="1" dirty="0">
                <a:solidFill>
                  <a:srgbClr val="000000"/>
                </a:solidFill>
                <a:latin typeface="Arial" charset="0"/>
              </a:rPr>
              <a:t>se pravidelně zúčastňují soutěžních přehlídek  stavebních řemesel </a:t>
            </a:r>
            <a:r>
              <a:rPr lang="cs-CZ" altLang="cs-CZ" sz="2800" b="1" dirty="0" smtClean="0">
                <a:solidFill>
                  <a:srgbClr val="000000"/>
                </a:solidFill>
                <a:latin typeface="Arial" charset="0"/>
              </a:rPr>
              <a:t>SUSO.</a:t>
            </a: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Patří mezi nejlepší zedníky v republice</a:t>
            </a:r>
            <a:r>
              <a:rPr kumimoji="0" lang="cs-CZ" altLang="cs-CZ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.</a:t>
            </a: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59672"/>
            <a:ext cx="8496944" cy="156966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Žáci učebních oborů se každoročně zúčastňují odborných soutěží a dosahují </a:t>
            </a:r>
            <a:b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nich výborných výsledků.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332656"/>
            <a:ext cx="8640960" cy="5232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000000"/>
                </a:solidFill>
                <a:latin typeface="Arial" charset="0"/>
              </a:rPr>
              <a:t>Učební obor zedník:</a:t>
            </a:r>
            <a:endParaRPr lang="cs-CZ" altLang="cs-CZ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2" name="Picture 2" descr="C:\Documents and Settings\knapmi\Plocha\fota_ted\lubna2.6\z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74240"/>
            <a:ext cx="8010525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404664"/>
            <a:ext cx="856895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Kominík je řemeslo pro správné chlapy:</a:t>
            </a:r>
            <a:endParaRPr lang="cs-CZ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Documents and Settings\knapmi\Plocha\OdMarie\komi_oli\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246">
            <a:off x="750815" y="978872"/>
            <a:ext cx="3525141" cy="266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knapmi\Plocha\OdMarie\komi_revnicov\ko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513">
            <a:off x="4727564" y="676730"/>
            <a:ext cx="2524125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knapmi\Plocha\OdMarie\komi_revnicov\ko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86">
            <a:off x="340244" y="3709672"/>
            <a:ext cx="3419475" cy="219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24067" r="8737" b="43073"/>
          <a:stretch/>
        </p:blipFill>
        <p:spPr bwMode="auto">
          <a:xfrm>
            <a:off x="3563888" y="2996952"/>
            <a:ext cx="5256584" cy="32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136904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 závěrečných zkouškách učebního oboru kuchař, kuchařka, číšník, servírka – slavnostní tabule: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Documents and Settings\knapmi\Plocha\OdMarie\stolniceni\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2" y="1412776"/>
            <a:ext cx="4313875" cy="473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napmi\Plocha\OdMarie\stolniceni\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291">
            <a:off x="4473509" y="2026031"/>
            <a:ext cx="424432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76672"/>
            <a:ext cx="8856984" cy="224676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Vzhledem k současné situaci nebylo možno zatím uskutečnit dny otevřených dveří v plánovaných termínech.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Individuální návštěva školy je možná </a:t>
            </a:r>
            <a:br>
              <a:rPr lang="cs-CZ" altLang="cs-CZ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cs-CZ" altLang="cs-CZ" sz="2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po telefonické domluvě.</a:t>
            </a:r>
            <a:endParaRPr lang="cs-CZ" altLang="cs-CZ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5589240"/>
            <a:ext cx="741682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Těšíme se na vás!</a:t>
            </a:r>
            <a:endParaRPr lang="cs-CZ" altLang="cs-CZ" sz="40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55755" y="3068960"/>
            <a:ext cx="7488832" cy="190821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Všechny potřebné </a:t>
            </a:r>
            <a:r>
              <a:rPr lang="cs-CZ" altLang="cs-CZ" sz="3200" b="1" dirty="0" smtClean="0">
                <a:solidFill>
                  <a:srgbClr val="000000"/>
                </a:solidFill>
                <a:latin typeface="Arial" charset="0"/>
              </a:rPr>
              <a:t>informace najdete </a:t>
            </a: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na našich </a:t>
            </a:r>
            <a:r>
              <a:rPr lang="cs-CZ" altLang="cs-CZ" sz="3200" b="1" dirty="0" smtClean="0">
                <a:solidFill>
                  <a:srgbClr val="000000"/>
                </a:solidFill>
                <a:latin typeface="Arial" charset="0"/>
              </a:rPr>
              <a:t>webových stránkách</a:t>
            </a: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5400" b="1" u="sng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  <a:hlinkClick r:id="rId2"/>
              </a:rPr>
              <a:t>www.issrako.cz</a:t>
            </a:r>
            <a:endParaRPr lang="cs-CZ" altLang="cs-CZ" sz="5400" b="1" u="sng" dirty="0">
              <a:solidFill>
                <a:srgbClr val="00007D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napmi\Plocha\ZZpodzim\ma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919"/>
            <a:ext cx="6840759" cy="64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7524" y="4221088"/>
            <a:ext cx="8568952" cy="1938992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Integrovaná střední škola Rakovník,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Lubenská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2309, 269 01 Rakovník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cs-CZ" altLang="cs-CZ" sz="24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+420 313 513 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653	Fax: </a:t>
            </a:r>
            <a:r>
              <a:rPr lang="cs-CZ" altLang="cs-CZ" sz="24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+420 313 515 336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cs-CZ" altLang="cs-CZ" sz="24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issrako@issrako.cz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Web</a:t>
            </a:r>
            <a:r>
              <a:rPr lang="cs-CZ" altLang="cs-CZ" sz="24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www.issrako.cz</a:t>
            </a:r>
            <a:endParaRPr lang="cs-CZ" altLang="cs-CZ" sz="2400" b="1" dirty="0">
              <a:effectLst>
                <a:glow rad="1651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r>
              <a:rPr lang="cs-CZ" altLang="cs-CZ" sz="2400" b="1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	50°5'37.342"N, </a:t>
            </a:r>
            <a:r>
              <a:rPr lang="cs-CZ" altLang="cs-CZ" sz="2400" b="1" dirty="0" smtClean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13°43'29.553"E</a:t>
            </a:r>
            <a:endParaRPr lang="cs-CZ" sz="2400" b="1" dirty="0">
              <a:effectLst>
                <a:glow rad="1651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5847"/>
            <a:ext cx="8352928" cy="387798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>
                <a:solidFill>
                  <a:srgbClr val="000000"/>
                </a:solidFill>
                <a:latin typeface="Arial" charset="0"/>
              </a:rPr>
              <a:t>Nabízíme: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2000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600" b="1" dirty="0">
                <a:solidFill>
                  <a:srgbClr val="00007D"/>
                </a:solidFill>
                <a:latin typeface="Arial" charset="0"/>
              </a:rPr>
              <a:t>Tříleté učební obory</a:t>
            </a:r>
            <a:r>
              <a:rPr lang="cs-CZ" altLang="cs-CZ" sz="3200" b="1" dirty="0" smtClean="0">
                <a:solidFill>
                  <a:srgbClr val="00007D"/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1400" b="1" dirty="0" smtClean="0">
              <a:solidFill>
                <a:srgbClr val="00007D"/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65-51-H/01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  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KUCHAŘ/ČÍŠNÍK, KUCHAŘKA/SERVÍRKA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36-67-H/01</a:t>
            </a: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 ZEDNÍK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Arial" charset="0"/>
              </a:rPr>
              <a:t>Možnost krajského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charset="0"/>
              </a:rPr>
              <a:t>stipendia!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33-56-H/01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  TRUHLÁŘ</a:t>
            </a:r>
            <a:r>
              <a:rPr lang="cs-CZ" altLang="cs-CZ" sz="3200" dirty="0">
                <a:solidFill>
                  <a:srgbClr val="000000"/>
                </a:solidFill>
                <a:latin typeface="Arial" charset="0"/>
              </a:rPr>
              <a:t> </a:t>
            </a:r>
            <a:endParaRPr lang="cs-CZ" altLang="cs-CZ" sz="3200" dirty="0" smtClean="0">
              <a:solidFill>
                <a:srgbClr val="000000"/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36-56-H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/ 01  KOMINÍK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Arial" charset="0"/>
              </a:rPr>
              <a:t>Možnost krajského </a:t>
            </a:r>
            <a:r>
              <a:rPr lang="cs-CZ" altLang="cs-CZ" sz="2000" b="1" dirty="0" smtClean="0">
                <a:solidFill>
                  <a:srgbClr val="C00000"/>
                </a:solidFill>
                <a:latin typeface="Arial" charset="0"/>
              </a:rPr>
              <a:t>stipendia!</a:t>
            </a:r>
            <a:r>
              <a:rPr lang="cs-CZ" altLang="cs-CZ" sz="2000" dirty="0" smtClean="0">
                <a:solidFill>
                  <a:srgbClr val="C00000"/>
                </a:solidFill>
              </a:rPr>
              <a:t> </a:t>
            </a:r>
            <a:r>
              <a:rPr lang="cs-CZ" altLang="cs-CZ" sz="2000" dirty="0" smtClean="0">
                <a:solidFill>
                  <a:schemeClr val="bg2"/>
                </a:solidFill>
              </a:rPr>
              <a:t>stipendia!</a:t>
            </a:r>
            <a:endParaRPr lang="cs-CZ" altLang="cs-CZ" sz="2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Documents and Settings\knapmi\Plocha\ZZpodzim\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289">
            <a:off x="5562821" y="3855395"/>
            <a:ext cx="3168352" cy="265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napmi\Plocha\OdMarie\komi_revnicov\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29">
            <a:off x="799646" y="4146673"/>
            <a:ext cx="3895725" cy="217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6348370"/>
            <a:ext cx="5976664" cy="369332"/>
          </a:xfrm>
          <a:prstGeom prst="rect">
            <a:avLst/>
          </a:prstGeom>
          <a:solidFill>
            <a:schemeClr val="bg1"/>
          </a:solidFill>
          <a:effectLst>
            <a:glow rad="1524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Informace o stipendiích najdete na webu školy www.issrako.cz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knapmi\Plocha\CD\ples\MATURÁK FOTO\m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8509"/>
          <a:stretch/>
        </p:blipFill>
        <p:spPr bwMode="auto">
          <a:xfrm>
            <a:off x="1916316" y="3824035"/>
            <a:ext cx="523935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692696"/>
            <a:ext cx="8136904" cy="332398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Nabízíme: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 charset="0"/>
              </a:rPr>
              <a:t>Dvouleté denní nástavbové maturitní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latin typeface="Arial" charset="0"/>
              </a:rPr>
              <a:t>studium pro absolventy tříletých učebních oborů: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571500" marR="0" lvl="0" indent="-5715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64-41-L/51  Podnikání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42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2"/>
          <a:stretch/>
        </p:blipFill>
        <p:spPr bwMode="auto">
          <a:xfrm>
            <a:off x="1542465" y="2924944"/>
            <a:ext cx="5761037" cy="349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566678"/>
            <a:ext cx="8136904" cy="264687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>
                <a:solidFill>
                  <a:srgbClr val="000000"/>
                </a:solidFill>
                <a:latin typeface="Arial" charset="0"/>
              </a:rPr>
              <a:t>Nabízíme: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1200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Čtyřleté denní maturitní 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studium</a:t>
            </a:r>
            <a:r>
              <a:rPr lang="cs-CZ" altLang="cs-CZ" sz="3200" b="1" dirty="0" smtClean="0">
                <a:solidFill>
                  <a:srgbClr val="00007D"/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1000" b="1" dirty="0" smtClean="0">
              <a:solidFill>
                <a:srgbClr val="000000"/>
              </a:solidFill>
              <a:latin typeface="Arial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3200" b="1" dirty="0" smtClean="0">
                <a:solidFill>
                  <a:srgbClr val="000000"/>
                </a:solidFill>
                <a:latin typeface="Arial" charset="0"/>
              </a:rPr>
              <a:t>65 </a:t>
            </a:r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– 42 – M/02 Cestovní ruch a 		                     stravovací služby</a:t>
            </a:r>
          </a:p>
        </p:txBody>
      </p:sp>
    </p:spTree>
    <p:extLst>
      <p:ext uri="{BB962C8B-B14F-4D97-AF65-F5344CB8AC3E}">
        <p14:creationId xmlns:p14="http://schemas.microsoft.com/office/powerpoint/2010/main" val="16896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260648"/>
            <a:ext cx="8064896" cy="264687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DOMOV MLÁDEŽE  ISŠ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14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– 3 lůžkové pokoje v posledním podlaží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budovy školy</a:t>
            </a:r>
            <a:endParaRPr lang="cs-CZ" altLang="cs-CZ" sz="2400" b="1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ubytování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stojí 800,- Kč na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měsíc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celodenní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stravování ve školní jídelně za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83,-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Kč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na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den</a:t>
            </a: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3252"/>
            <a:ext cx="5072957" cy="316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51542"/>
            <a:ext cx="4391025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80069" y="5823317"/>
            <a:ext cx="5004048" cy="73866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b="1" dirty="0">
                <a:solidFill>
                  <a:srgbClr val="000000"/>
                </a:solidFill>
                <a:latin typeface="Arial" charset="0"/>
              </a:rPr>
              <a:t>telefon na DM:  </a:t>
            </a:r>
            <a:r>
              <a:rPr lang="cs-CZ" altLang="cs-CZ" sz="2200" b="1" dirty="0">
                <a:solidFill>
                  <a:srgbClr val="00007D"/>
                </a:solidFill>
                <a:latin typeface="Arial" charset="0"/>
              </a:rPr>
              <a:t>734 445 736</a:t>
            </a:r>
            <a:r>
              <a:rPr lang="cs-CZ" altLang="cs-CZ" sz="2200" b="1" dirty="0">
                <a:solidFill>
                  <a:srgbClr val="000000"/>
                </a:solidFill>
                <a:latin typeface="Arial" charset="0"/>
              </a:rPr>
              <a:t>    </a:t>
            </a:r>
            <a:endParaRPr lang="cs-CZ" altLang="cs-CZ" sz="2200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e-mail:  </a:t>
            </a:r>
            <a:r>
              <a:rPr lang="cs-CZ" altLang="cs-CZ" sz="2000" b="1" dirty="0" smtClean="0">
                <a:solidFill>
                  <a:srgbClr val="00007D"/>
                </a:solidFill>
                <a:latin typeface="Arial" charset="0"/>
                <a:hlinkClick r:id="rId4"/>
              </a:rPr>
              <a:t>Marzena.Rojikova@issrako.cz</a:t>
            </a:r>
            <a:endParaRPr lang="cs-CZ" altLang="cs-CZ" sz="2000" dirty="0">
              <a:solidFill>
                <a:srgbClr val="0000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476672"/>
            <a:ext cx="7992888" cy="166199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Sportovní areál školy a posilovna</a:t>
            </a:r>
            <a:r>
              <a:rPr lang="cs-CZ" altLang="cs-CZ" sz="32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14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sportovní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areál s umělým povrchem a  tribunou</a:t>
            </a:r>
            <a:r>
              <a:rPr lang="cs-CZ" altLang="cs-CZ" sz="3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sz="2400" b="1" dirty="0" smtClean="0">
                <a:solidFill>
                  <a:srgbClr val="000000"/>
                </a:solidFill>
                <a:latin typeface="Arial" charset="0"/>
              </a:rPr>
              <a:t>moderně </a:t>
            </a:r>
            <a:r>
              <a:rPr lang="cs-CZ" altLang="cs-CZ" sz="2400" b="1" dirty="0">
                <a:solidFill>
                  <a:srgbClr val="000000"/>
                </a:solidFill>
                <a:latin typeface="Arial" charset="0"/>
              </a:rPr>
              <a:t>vybavená posilovna v budově školy</a:t>
            </a:r>
            <a:endParaRPr lang="cs-CZ" altLang="cs-CZ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9" descr="C:\Documents and Settings\knapmi\Plocha\DM foto 23.9.13\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4" y="2138665"/>
            <a:ext cx="412108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knapmi\Plocha\web_iss\images\d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000">
            <a:off x="4765975" y="2467040"/>
            <a:ext cx="3191047" cy="22955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33895" y="5087902"/>
            <a:ext cx="8441686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Jsou k dispozici žákům ubytovaným v DM a využívají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 v hodinách tělesné výchovy. 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68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3739" y="764704"/>
            <a:ext cx="8568952" cy="83099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 zimním období využíváme ke sportování městskou sportovní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halu.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596" y="1772816"/>
            <a:ext cx="6908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6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9532" y="548680"/>
            <a:ext cx="8424936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charset="0"/>
              </a:rPr>
              <a:t>Žáci školy se mohou zúčastnit zimního výcvikového kurzu.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charset="0"/>
              </a:rPr>
              <a:t>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  <a:ea typeface="+mj-ea"/>
                <a:cs typeface="Arial" charset="0"/>
              </a:rPr>
              <a:t>V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charset="0"/>
              </a:rPr>
              <a:t> lednovém termínu se učíme snowboarding, sjezdové a běžecké lyžování na Božím Daru v Krušných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charset="0"/>
              </a:rPr>
              <a:t> horách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 charset="0"/>
              </a:rPr>
              <a:t>.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532" y="210004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386">
            <a:off x="3059319" y="2382284"/>
            <a:ext cx="5416729" cy="3477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365</Words>
  <Application>Microsoft Office PowerPoint</Application>
  <PresentationFormat>Předvádění na obrazovce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2_Motiv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Milena Knappová</dc:creator>
  <cp:lastModifiedBy>Milena Knappová</cp:lastModifiedBy>
  <cp:revision>88</cp:revision>
  <dcterms:created xsi:type="dcterms:W3CDTF">2014-12-02T20:26:41Z</dcterms:created>
  <dcterms:modified xsi:type="dcterms:W3CDTF">2020-12-14T00:59:31Z</dcterms:modified>
</cp:coreProperties>
</file>